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4572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9144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13716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18288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18714" t="0" r="0" b="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Linie"/>
          <p:cNvSpPr/>
          <p:nvPr/>
        </p:nvSpPr>
        <p:spPr>
          <a:xfrm flipH="1">
            <a:off x="-1588" y="6137274"/>
            <a:ext cx="12195177" cy="1589"/>
          </a:xfrm>
          <a:prstGeom prst="line">
            <a:avLst/>
          </a:prstGeom>
          <a:ln w="1908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0" t="19212" r="6008" b="19784"/>
          <a:stretch>
            <a:fillRect/>
          </a:stretch>
        </p:blipFill>
        <p:spPr>
          <a:xfrm>
            <a:off x="2362199" y="4483099"/>
            <a:ext cx="7535864" cy="160496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eltext"/>
          <p:cNvSpPr txBox="1"/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lIns="44999" tIns="44999" rIns="44999" bIns="44999"/>
          <a:lstStyle>
            <a:lvl1pPr algn="l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5" name="Textebene 1…"/>
          <p:cNvSpPr txBox="1"/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44999" tIns="44999" rIns="44999" bIns="44999" anchor="ctr"/>
          <a:lstStyle>
            <a:lvl1pPr algn="ctr">
              <a:spcBef>
                <a:spcPts val="0"/>
              </a:spcBef>
              <a:defRPr sz="3200"/>
            </a:lvl1pPr>
            <a:lvl2pPr algn="ctr">
              <a:spcBef>
                <a:spcPts val="0"/>
              </a:spcBef>
              <a:defRPr sz="3200"/>
            </a:lvl2pPr>
            <a:lvl3pPr algn="ctr">
              <a:spcBef>
                <a:spcPts val="0"/>
              </a:spcBef>
              <a:defRPr sz="3200"/>
            </a:lvl3pPr>
            <a:lvl4pPr algn="ctr">
              <a:spcBef>
                <a:spcPts val="0"/>
              </a:spcBef>
              <a:defRPr sz="3200"/>
            </a:lvl4pPr>
            <a:lvl5pPr algn="ctr">
              <a:spcBef>
                <a:spcPts val="0"/>
              </a:spcBef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" name="Foliennummer"/>
          <p:cNvSpPr txBox="1"/>
          <p:nvPr>
            <p:ph type="sldNum" sz="quarter" idx="2"/>
          </p:nvPr>
        </p:nvSpPr>
        <p:spPr>
          <a:xfrm>
            <a:off x="8478828" y="6232123"/>
            <a:ext cx="257185" cy="246866"/>
          </a:xfrm>
          <a:prstGeom prst="rect">
            <a:avLst/>
          </a:prstGeom>
        </p:spPr>
        <p:txBody>
          <a:bodyPr lIns="44999" tIns="44999" rIns="44999" bIns="44999" anchor="ctr"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18714" t="0" r="0" b="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Linie"/>
          <p:cNvSpPr/>
          <p:nvPr/>
        </p:nvSpPr>
        <p:spPr>
          <a:xfrm flipH="1">
            <a:off x="-1588" y="6137274"/>
            <a:ext cx="12195177" cy="1589"/>
          </a:xfrm>
          <a:prstGeom prst="line">
            <a:avLst/>
          </a:prstGeom>
          <a:ln w="1908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" name="Linie"/>
          <p:cNvSpPr/>
          <p:nvPr/>
        </p:nvSpPr>
        <p:spPr>
          <a:xfrm>
            <a:off x="-1" y="765176"/>
            <a:ext cx="12192002" cy="1585"/>
          </a:xfrm>
          <a:prstGeom prst="line">
            <a:avLst/>
          </a:prstGeom>
          <a:ln w="1908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0" t="19212" r="6008" b="19784"/>
          <a:stretch>
            <a:fillRect/>
          </a:stretch>
        </p:blipFill>
        <p:spPr>
          <a:xfrm>
            <a:off x="9288462" y="6210300"/>
            <a:ext cx="2795588" cy="59531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Titeltext"/>
          <p:cNvSpPr txBox="1"/>
          <p:nvPr>
            <p:ph type="title"/>
          </p:nvPr>
        </p:nvSpPr>
        <p:spPr>
          <a:xfrm>
            <a:off x="476250" y="0"/>
            <a:ext cx="8723313" cy="869950"/>
          </a:xfrm>
          <a:prstGeom prst="rect">
            <a:avLst/>
          </a:prstGeom>
        </p:spPr>
        <p:txBody>
          <a:bodyPr lIns="44999" tIns="44999" rIns="44999" bIns="44999" anchor="b"/>
          <a:lstStyle>
            <a:lvl1pPr algn="l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28" name="Textebene 1…"/>
          <p:cNvSpPr txBox="1"/>
          <p:nvPr>
            <p:ph type="body" idx="1"/>
          </p:nvPr>
        </p:nvSpPr>
        <p:spPr>
          <a:xfrm>
            <a:off x="476250" y="942975"/>
            <a:ext cx="11256963" cy="4953000"/>
          </a:xfrm>
          <a:prstGeom prst="rect">
            <a:avLst/>
          </a:prstGeom>
        </p:spPr>
        <p:txBody>
          <a:bodyPr lIns="44999" tIns="44999" rIns="44999" bIns="44999"/>
          <a:lstStyle>
            <a:lvl1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9" name="Foliennummer"/>
          <p:cNvSpPr txBox="1"/>
          <p:nvPr>
            <p:ph type="sldNum" sz="quarter" idx="2"/>
          </p:nvPr>
        </p:nvSpPr>
        <p:spPr>
          <a:xfrm>
            <a:off x="11627387" y="238125"/>
            <a:ext cx="334426" cy="331648"/>
          </a:xfrm>
          <a:prstGeom prst="rect">
            <a:avLst/>
          </a:prstGeom>
        </p:spPr>
        <p:txBody>
          <a:bodyPr lIns="44999" tIns="44999" rIns="44999" bIns="44999"/>
          <a:lstStyle>
            <a:lvl1pPr>
              <a:lnSpc>
                <a:spcPct val="100000"/>
              </a:lnSpc>
              <a:tabLst/>
              <a:defRPr sz="1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609600" y="273050"/>
            <a:ext cx="1097121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609600" y="1604962"/>
            <a:ext cx="10971213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1388724" y="6246812"/>
            <a:ext cx="190501" cy="1956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tabLst>
                <a:tab pos="723900" algn="l"/>
                <a:tab pos="1447800" algn="l"/>
                <a:tab pos="2171700" algn="l"/>
              </a:tabLst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42900" marR="0" indent="1143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5715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342900" marR="0" indent="10287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342900" marR="0" indent="14859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42900" marR="0" indent="19431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42900" marR="0" indent="24003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900" marR="0" indent="28575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42900" marR="0" indent="33147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Marcel Bruckner, Kevin Bein, Moiz Sajid"/>
          <p:cNvSpPr txBox="1"/>
          <p:nvPr>
            <p:ph type="subTitle" sz="quarter" idx="1"/>
          </p:nvPr>
        </p:nvSpPr>
        <p:spPr>
          <a:xfrm>
            <a:off x="1828800" y="2905125"/>
            <a:ext cx="8534400" cy="942975"/>
          </a:xfrm>
          <a:prstGeom prst="rect">
            <a:avLst/>
          </a:prstGeom>
        </p:spPr>
        <p:txBody>
          <a:bodyPr/>
          <a:lstStyle>
            <a:lvl1pPr marL="0" indent="0" defTabSz="435784">
              <a:lnSpc>
                <a:spcPct val="100000"/>
              </a:lnSpc>
              <a:spcBef>
                <a:spcPts val="700"/>
              </a:spcBef>
              <a:tabLst>
                <a:tab pos="698500" algn="l"/>
                <a:tab pos="1397000" algn="l"/>
                <a:tab pos="2095500" algn="l"/>
                <a:tab pos="2806700" algn="l"/>
                <a:tab pos="3505200" algn="l"/>
                <a:tab pos="4203700" algn="l"/>
                <a:tab pos="4914900" algn="l"/>
                <a:tab pos="5613400" algn="l"/>
                <a:tab pos="6311900" algn="l"/>
                <a:tab pos="7010400" algn="l"/>
                <a:tab pos="7721600" algn="l"/>
              </a:tabLst>
              <a:defRPr b="1" i="1" sz="3492">
                <a:solidFill>
                  <a:srgbClr val="C0504D"/>
                </a:solidFill>
              </a:defRPr>
            </a:lvl1pPr>
          </a:lstStyle>
          <a:p>
            <a:pPr/>
            <a:r>
              <a:t>Marcel Bruckner, Kevin Bein, Moiz Sajid</a:t>
            </a:r>
          </a:p>
        </p:txBody>
      </p:sp>
      <p:sp>
        <p:nvSpPr>
          <p:cNvPr id="48" name="Volumetric Capture"/>
          <p:cNvSpPr txBox="1"/>
          <p:nvPr>
            <p:ph type="ctrTitle"/>
          </p:nvPr>
        </p:nvSpPr>
        <p:spPr>
          <a:xfrm>
            <a:off x="914400" y="1304925"/>
            <a:ext cx="10363200" cy="159067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5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 b="1" sz="6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Volumetric Capture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3. Align RGB and depth frame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3. Align RGB and depth frame</a:t>
            </a:r>
          </a:p>
        </p:txBody>
      </p:sp>
      <p:pic>
        <p:nvPicPr>
          <p:cNvPr id="99" name="Bildschirmfoto 2020-01-30 um 12.43.23.png" descr="Bildschirmfoto 2020-01-30 um 12.43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776" y="1123990"/>
            <a:ext cx="6308448" cy="46100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librealsense"/>
          <p:cNvSpPr txBox="1"/>
          <p:nvPr/>
        </p:nvSpPr>
        <p:spPr>
          <a:xfrm>
            <a:off x="9846970" y="5329920"/>
            <a:ext cx="2042061" cy="391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i="1" sz="2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i="0">
                <a:latin typeface="Calibri"/>
                <a:ea typeface="Calibri"/>
                <a:cs typeface="Calibri"/>
                <a:sym typeface="Calibri"/>
              </a:defRPr>
            </a:pPr>
            <a:r>
              <a:rPr i="1">
                <a:latin typeface="+mn-lt"/>
                <a:ea typeface="+mn-ea"/>
                <a:cs typeface="+mn-cs"/>
                <a:sym typeface="Helvetica"/>
              </a:rPr>
              <a:t>librealsense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4. ArUco markers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4. ArUco markers</a:t>
            </a:r>
          </a:p>
        </p:txBody>
      </p:sp>
      <p:sp>
        <p:nvSpPr>
          <p:cNvPr id="103" name="Encodes messages (in our case: 1, 2, 3, 4, ...)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Encodes messages (in our case: 1, 2, 3, 4, ...)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Can be easily detected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Position of edges are known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4. ChArUco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4. ChArUco</a:t>
            </a:r>
          </a:p>
        </p:txBody>
      </p:sp>
      <p:pic>
        <p:nvPicPr>
          <p:cNvPr id="106" name="Bildschirmfoto 2020-02-03 um 15.58.56.png" descr="Bildschirmfoto 2020-02-03 um 15.58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6861" y="1859931"/>
            <a:ext cx="6738278" cy="313813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Combination of multiple ArUco markeres on a chessboard = ChArUco"/>
          <p:cNvSpPr txBox="1"/>
          <p:nvPr>
            <p:ph type="body" sz="half" idx="1"/>
          </p:nvPr>
        </p:nvSpPr>
        <p:spPr>
          <a:xfrm>
            <a:off x="476249" y="942975"/>
            <a:ext cx="11258552" cy="2641005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Combination of multiple ArUco markeres on a chessboard = ChArUco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4. ChArUco board detection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4. ChArUco board detection</a:t>
            </a:r>
          </a:p>
        </p:txBody>
      </p:sp>
      <p:sp>
        <p:nvSpPr>
          <p:cNvPr id="110" name="Detect 12 ChArUco corners in all camera streams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Detect 12 ChArUco corners in all camera streams</a:t>
            </a:r>
          </a:p>
        </p:txBody>
      </p:sp>
      <p:pic>
        <p:nvPicPr>
          <p:cNvPr id="111" name="color.PNG" descr="color.PNG"/>
          <p:cNvPicPr>
            <a:picLocks noChangeAspect="1"/>
          </p:cNvPicPr>
          <p:nvPr/>
        </p:nvPicPr>
        <p:blipFill>
          <a:blip r:embed="rId2">
            <a:extLst/>
          </a:blip>
          <a:srcRect l="3308" t="3691" r="3308" b="0"/>
          <a:stretch>
            <a:fillRect/>
          </a:stretch>
        </p:blipFill>
        <p:spPr>
          <a:xfrm>
            <a:off x="3379192" y="1734542"/>
            <a:ext cx="5433524" cy="3777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4. ChArUco board detection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4. ChArUco board detection</a:t>
            </a:r>
          </a:p>
        </p:txBody>
      </p:sp>
      <p:sp>
        <p:nvSpPr>
          <p:cNvPr id="114" name="Detect 16 ArUco markers on one board"/>
          <p:cNvSpPr txBox="1"/>
          <p:nvPr>
            <p:ph type="body" idx="1"/>
          </p:nvPr>
        </p:nvSpPr>
        <p:spPr>
          <a:xfrm>
            <a:off x="476249" y="942975"/>
            <a:ext cx="7926935" cy="4954588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Detect 16 ArUco markers on one board</a:t>
            </a:r>
          </a:p>
        </p:txBody>
      </p:sp>
      <p:pic>
        <p:nvPicPr>
          <p:cNvPr id="115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rcRect l="50347" t="0" r="0" b="0"/>
          <a:stretch>
            <a:fillRect/>
          </a:stretch>
        </p:blipFill>
        <p:spPr>
          <a:xfrm>
            <a:off x="1063385" y="1911150"/>
            <a:ext cx="4112863" cy="3081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color.PNG" descr="color.PNG"/>
          <p:cNvPicPr>
            <a:picLocks noChangeAspect="1"/>
          </p:cNvPicPr>
          <p:nvPr/>
        </p:nvPicPr>
        <p:blipFill>
          <a:blip r:embed="rId3">
            <a:extLst/>
          </a:blip>
          <a:srcRect l="3308" t="3691" r="3308" b="0"/>
          <a:stretch>
            <a:fillRect/>
          </a:stretch>
        </p:blipFill>
        <p:spPr>
          <a:xfrm>
            <a:off x="6695917" y="1910952"/>
            <a:ext cx="4432749" cy="3082015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ingle board"/>
          <p:cNvSpPr txBox="1"/>
          <p:nvPr/>
        </p:nvSpPr>
        <p:spPr>
          <a:xfrm>
            <a:off x="2251179" y="5364377"/>
            <a:ext cx="2042061" cy="391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i="1"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Single board</a:t>
            </a:r>
          </a:p>
        </p:txBody>
      </p:sp>
      <p:sp>
        <p:nvSpPr>
          <p:cNvPr id="118" name="All camera streams"/>
          <p:cNvSpPr txBox="1"/>
          <p:nvPr/>
        </p:nvSpPr>
        <p:spPr>
          <a:xfrm>
            <a:off x="7426073" y="5364377"/>
            <a:ext cx="2972385" cy="391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i="1"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All camera streams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4. ChArUco board detection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4. ChArUco board detection</a:t>
            </a:r>
          </a:p>
        </p:txBody>
      </p:sp>
      <p:sp>
        <p:nvSpPr>
          <p:cNvPr id="121" name="Detect 16 ArUco markers on one board…"/>
          <p:cNvSpPr txBox="1"/>
          <p:nvPr>
            <p:ph type="body" idx="1"/>
          </p:nvPr>
        </p:nvSpPr>
        <p:spPr>
          <a:xfrm>
            <a:off x="476249" y="942975"/>
            <a:ext cx="10968535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Detect 16 ArUco markers on one board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Low resolutions only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Noisy depth maps did not work too well during calibration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4. ArUco cube detection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4. ArUco cube detection</a:t>
            </a:r>
          </a:p>
        </p:txBody>
      </p:sp>
      <p:sp>
        <p:nvSpPr>
          <p:cNvPr id="124" name="Ultimately, big cube with single ArUco marker on each side"/>
          <p:cNvSpPr txBox="1"/>
          <p:nvPr>
            <p:ph type="body" sz="half" idx="1"/>
          </p:nvPr>
        </p:nvSpPr>
        <p:spPr>
          <a:xfrm>
            <a:off x="476249" y="942975"/>
            <a:ext cx="5591921" cy="4954588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Ultimately, big cube with single ArUco marker on each side</a:t>
            </a:r>
          </a:p>
        </p:txBody>
      </p:sp>
      <p:sp>
        <p:nvSpPr>
          <p:cNvPr id="125" name="[big cube picture here]"/>
          <p:cNvSpPr txBox="1"/>
          <p:nvPr/>
        </p:nvSpPr>
        <p:spPr>
          <a:xfrm>
            <a:off x="8318953" y="3115085"/>
            <a:ext cx="2331100" cy="360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 sz="1900"/>
            </a:lvl1pPr>
          </a:lstStyle>
          <a:p>
            <a:pPr/>
            <a:r>
              <a:t>[big cube picture here]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5. Calibration via Procrustes and Bundle Adjustment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 defTabSz="435784">
              <a:tabLst>
                <a:tab pos="698500" algn="l"/>
                <a:tab pos="1397000" algn="l"/>
                <a:tab pos="2095500" algn="l"/>
                <a:tab pos="2806700" algn="l"/>
                <a:tab pos="3505200" algn="l"/>
                <a:tab pos="4203700" algn="l"/>
                <a:tab pos="4914900" algn="l"/>
                <a:tab pos="5613400" algn="l"/>
                <a:tab pos="6311900" algn="l"/>
                <a:tab pos="7010400" algn="l"/>
                <a:tab pos="7721600" algn="l"/>
                <a:tab pos="8420100" algn="l"/>
              </a:tabLst>
              <a:defRPr sz="4268"/>
            </a:lvl1pPr>
          </a:lstStyle>
          <a:p>
            <a:pPr/>
            <a:r>
              <a:t>5. Calibration via Procrustes and Bundle Adjustment</a:t>
            </a:r>
          </a:p>
        </p:txBody>
      </p:sp>
      <p:sp>
        <p:nvSpPr>
          <p:cNvPr id="128" name="OpenCV: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OpenCV:</a:t>
            </a:r>
          </a:p>
          <a:p>
            <a:pPr lvl="1" marL="700087" indent="-242887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400"/>
            </a:pPr>
            <a:r>
              <a:rPr sz="1800">
                <a:latin typeface="Monaco"/>
                <a:ea typeface="Monaco"/>
                <a:cs typeface="Monaco"/>
                <a:sym typeface="Monaco"/>
              </a:rPr>
              <a:t>cv::aruco::detectMarkers </a:t>
            </a:r>
            <a:endParaRPr sz="1800">
              <a:latin typeface="Monaco"/>
              <a:ea typeface="Monaco"/>
              <a:cs typeface="Monaco"/>
              <a:sym typeface="Monaco"/>
            </a:endParaRPr>
          </a:p>
          <a:p>
            <a:pPr lvl="1" marL="700087" indent="-242887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400"/>
            </a:pPr>
            <a:r>
              <a:rPr sz="1800">
                <a:latin typeface="Monaco"/>
                <a:ea typeface="Monaco"/>
                <a:cs typeface="Monaco"/>
                <a:sym typeface="Monaco"/>
              </a:rPr>
              <a:t>cv::aruco::estimatePoseCharucoBoard</a:t>
            </a:r>
            <a:endParaRPr sz="1800">
              <a:latin typeface="Monaco"/>
              <a:ea typeface="Monaco"/>
              <a:cs typeface="Monaco"/>
              <a:sym typeface="Monaco"/>
            </a:endParaRP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Returns: Rotation and translation matrix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Use detected ArUco corners as correspondences to refine rotation and translation matrices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5. Calibration via Procrustes and Bundle Adjustment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 defTabSz="435784">
              <a:tabLst>
                <a:tab pos="698500" algn="l"/>
                <a:tab pos="1397000" algn="l"/>
                <a:tab pos="2095500" algn="l"/>
                <a:tab pos="2806700" algn="l"/>
                <a:tab pos="3505200" algn="l"/>
                <a:tab pos="4203700" algn="l"/>
                <a:tab pos="4914900" algn="l"/>
                <a:tab pos="5613400" algn="l"/>
                <a:tab pos="6311900" algn="l"/>
                <a:tab pos="7010400" algn="l"/>
                <a:tab pos="7721600" algn="l"/>
                <a:tab pos="8420100" algn="l"/>
              </a:tabLst>
              <a:defRPr sz="4268"/>
            </a:lvl1pPr>
          </a:lstStyle>
          <a:p>
            <a:pPr/>
            <a:r>
              <a:t>5. Calibration via Procrustes and Bundle Adjustment</a:t>
            </a:r>
          </a:p>
        </p:txBody>
      </p:sp>
      <p:sp>
        <p:nvSpPr>
          <p:cNvPr id="131" name="Use detected ArUco corners as correspondences to refine rotation and translation matrices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Use detected ArUco corners as correspondences to refine rotation and translation matrices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</a:p>
          <a:p>
            <a:pPr marL="374315" indent="-374315"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Initialize algorithm with Procrustes</a:t>
            </a:r>
          </a:p>
          <a:p>
            <a:pPr marL="374315" indent="-374315"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Minimize re-projection error (Bundle adjustment)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5. Calibration via Procrustes and Bundle Adjustment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 defTabSz="435784">
              <a:tabLst>
                <a:tab pos="698500" algn="l"/>
                <a:tab pos="1397000" algn="l"/>
                <a:tab pos="2095500" algn="l"/>
                <a:tab pos="2806700" algn="l"/>
                <a:tab pos="3505200" algn="l"/>
                <a:tab pos="4203700" algn="l"/>
                <a:tab pos="4914900" algn="l"/>
                <a:tab pos="5613400" algn="l"/>
                <a:tab pos="6311900" algn="l"/>
                <a:tab pos="7010400" algn="l"/>
                <a:tab pos="7721600" algn="l"/>
                <a:tab pos="8420100" algn="l"/>
              </a:tabLst>
              <a:defRPr sz="4268"/>
            </a:lvl1pPr>
          </a:lstStyle>
          <a:p>
            <a:pPr/>
            <a:r>
              <a:t>5. Calibration via Procrustes and Bundle Adjustment</a:t>
            </a:r>
          </a:p>
        </p:txBody>
      </p:sp>
      <p:sp>
        <p:nvSpPr>
          <p:cNvPr id="134" name="Initialize algorithm with Procrustes"/>
          <p:cNvSpPr txBox="1"/>
          <p:nvPr>
            <p:ph type="body" sz="quarter" idx="1"/>
          </p:nvPr>
        </p:nvSpPr>
        <p:spPr>
          <a:xfrm>
            <a:off x="476249" y="942975"/>
            <a:ext cx="11258552" cy="686892"/>
          </a:xfrm>
          <a:prstGeom prst="rect">
            <a:avLst/>
          </a:prstGeom>
        </p:spPr>
        <p:txBody>
          <a:bodyPr lIns="0" tIns="0" rIns="0" bIns="0"/>
          <a:lstStyle>
            <a:lvl1pPr marL="374315" indent="-374315"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Initialize algorithm with Procrustes</a:t>
            </a:r>
          </a:p>
        </p:txBody>
      </p:sp>
      <p:pic>
        <p:nvPicPr>
          <p:cNvPr id="135" name="Bildschirmfoto 2020-02-03 um 16.51.57.png" descr="Bildschirmfoto 2020-02-03 um 16.51.57.png"/>
          <p:cNvPicPr>
            <a:picLocks noChangeAspect="1"/>
          </p:cNvPicPr>
          <p:nvPr/>
        </p:nvPicPr>
        <p:blipFill>
          <a:blip r:embed="rId2">
            <a:extLst/>
          </a:blip>
          <a:srcRect l="3313" t="2592" r="3716" b="70"/>
          <a:stretch>
            <a:fillRect/>
          </a:stretch>
        </p:blipFill>
        <p:spPr>
          <a:xfrm>
            <a:off x="6724304" y="2527701"/>
            <a:ext cx="4703023" cy="2060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65" fill="norm" stroke="1" extrusionOk="0">
                <a:moveTo>
                  <a:pt x="2859" y="2"/>
                </a:moveTo>
                <a:cubicBezTo>
                  <a:pt x="2439" y="-35"/>
                  <a:pt x="1871" y="456"/>
                  <a:pt x="1319" y="1352"/>
                </a:cubicBezTo>
                <a:cubicBezTo>
                  <a:pt x="917" y="2005"/>
                  <a:pt x="0" y="3843"/>
                  <a:pt x="0" y="3994"/>
                </a:cubicBezTo>
                <a:cubicBezTo>
                  <a:pt x="0" y="4061"/>
                  <a:pt x="70" y="5621"/>
                  <a:pt x="157" y="7463"/>
                </a:cubicBezTo>
                <a:cubicBezTo>
                  <a:pt x="385" y="12324"/>
                  <a:pt x="630" y="17656"/>
                  <a:pt x="683" y="18902"/>
                </a:cubicBezTo>
                <a:cubicBezTo>
                  <a:pt x="708" y="19497"/>
                  <a:pt x="739" y="20092"/>
                  <a:pt x="751" y="20223"/>
                </a:cubicBezTo>
                <a:cubicBezTo>
                  <a:pt x="797" y="20733"/>
                  <a:pt x="884" y="20321"/>
                  <a:pt x="1046" y="18815"/>
                </a:cubicBezTo>
                <a:cubicBezTo>
                  <a:pt x="1349" y="15998"/>
                  <a:pt x="1683" y="14471"/>
                  <a:pt x="2166" y="13702"/>
                </a:cubicBezTo>
                <a:cubicBezTo>
                  <a:pt x="2357" y="13398"/>
                  <a:pt x="2377" y="13390"/>
                  <a:pt x="2868" y="13394"/>
                </a:cubicBezTo>
                <a:cubicBezTo>
                  <a:pt x="3331" y="13399"/>
                  <a:pt x="3443" y="13443"/>
                  <a:pt x="4232" y="13930"/>
                </a:cubicBezTo>
                <a:cubicBezTo>
                  <a:pt x="5457" y="14687"/>
                  <a:pt x="5631" y="14746"/>
                  <a:pt x="5919" y="14528"/>
                </a:cubicBezTo>
                <a:cubicBezTo>
                  <a:pt x="6230" y="14293"/>
                  <a:pt x="6336" y="13908"/>
                  <a:pt x="6391" y="12788"/>
                </a:cubicBezTo>
                <a:cubicBezTo>
                  <a:pt x="6471" y="11176"/>
                  <a:pt x="6507" y="10912"/>
                  <a:pt x="6712" y="10445"/>
                </a:cubicBezTo>
                <a:cubicBezTo>
                  <a:pt x="6934" y="9941"/>
                  <a:pt x="7177" y="9549"/>
                  <a:pt x="7495" y="9182"/>
                </a:cubicBezTo>
                <a:cubicBezTo>
                  <a:pt x="7696" y="8952"/>
                  <a:pt x="7739" y="8849"/>
                  <a:pt x="7821" y="8372"/>
                </a:cubicBezTo>
                <a:cubicBezTo>
                  <a:pt x="7931" y="7738"/>
                  <a:pt x="8268" y="5859"/>
                  <a:pt x="8326" y="5556"/>
                </a:cubicBezTo>
                <a:cubicBezTo>
                  <a:pt x="8558" y="4356"/>
                  <a:pt x="8692" y="3507"/>
                  <a:pt x="8661" y="3438"/>
                </a:cubicBezTo>
                <a:cubicBezTo>
                  <a:pt x="8593" y="3285"/>
                  <a:pt x="7826" y="3112"/>
                  <a:pt x="7543" y="3184"/>
                </a:cubicBezTo>
                <a:cubicBezTo>
                  <a:pt x="7116" y="3293"/>
                  <a:pt x="6931" y="3530"/>
                  <a:pt x="6610" y="4385"/>
                </a:cubicBezTo>
                <a:cubicBezTo>
                  <a:pt x="6327" y="5138"/>
                  <a:pt x="6020" y="5710"/>
                  <a:pt x="5899" y="5710"/>
                </a:cubicBezTo>
                <a:cubicBezTo>
                  <a:pt x="5639" y="5710"/>
                  <a:pt x="5354" y="5125"/>
                  <a:pt x="4582" y="3014"/>
                </a:cubicBezTo>
                <a:cubicBezTo>
                  <a:pt x="3816" y="920"/>
                  <a:pt x="3481" y="282"/>
                  <a:pt x="3028" y="52"/>
                </a:cubicBezTo>
                <a:cubicBezTo>
                  <a:pt x="2974" y="25"/>
                  <a:pt x="2919" y="8"/>
                  <a:pt x="2859" y="2"/>
                </a:cubicBezTo>
                <a:close/>
                <a:moveTo>
                  <a:pt x="2784" y="301"/>
                </a:moveTo>
                <a:lnTo>
                  <a:pt x="2933" y="331"/>
                </a:lnTo>
                <a:cubicBezTo>
                  <a:pt x="3286" y="394"/>
                  <a:pt x="3754" y="1285"/>
                  <a:pt x="4476" y="3271"/>
                </a:cubicBezTo>
                <a:lnTo>
                  <a:pt x="4808" y="4177"/>
                </a:lnTo>
                <a:lnTo>
                  <a:pt x="4775" y="8526"/>
                </a:lnTo>
                <a:cubicBezTo>
                  <a:pt x="4757" y="10917"/>
                  <a:pt x="4729" y="13081"/>
                  <a:pt x="4713" y="13336"/>
                </a:cubicBezTo>
                <a:cubicBezTo>
                  <a:pt x="4680" y="13875"/>
                  <a:pt x="4623" y="13926"/>
                  <a:pt x="4302" y="13685"/>
                </a:cubicBezTo>
                <a:cubicBezTo>
                  <a:pt x="3514" y="13096"/>
                  <a:pt x="2611" y="12865"/>
                  <a:pt x="2287" y="13174"/>
                </a:cubicBezTo>
                <a:cubicBezTo>
                  <a:pt x="2201" y="13256"/>
                  <a:pt x="2120" y="13289"/>
                  <a:pt x="2108" y="13245"/>
                </a:cubicBezTo>
                <a:cubicBezTo>
                  <a:pt x="2096" y="13201"/>
                  <a:pt x="2136" y="12264"/>
                  <a:pt x="2197" y="11164"/>
                </a:cubicBezTo>
                <a:cubicBezTo>
                  <a:pt x="2258" y="10064"/>
                  <a:pt x="2341" y="8539"/>
                  <a:pt x="2379" y="7774"/>
                </a:cubicBezTo>
                <a:cubicBezTo>
                  <a:pt x="2418" y="7009"/>
                  <a:pt x="2524" y="5014"/>
                  <a:pt x="2616" y="3342"/>
                </a:cubicBezTo>
                <a:lnTo>
                  <a:pt x="2784" y="301"/>
                </a:lnTo>
                <a:close/>
                <a:moveTo>
                  <a:pt x="2567" y="364"/>
                </a:moveTo>
                <a:cubicBezTo>
                  <a:pt x="2610" y="376"/>
                  <a:pt x="2640" y="419"/>
                  <a:pt x="2653" y="497"/>
                </a:cubicBezTo>
                <a:cubicBezTo>
                  <a:pt x="2669" y="591"/>
                  <a:pt x="2566" y="2838"/>
                  <a:pt x="2425" y="5485"/>
                </a:cubicBezTo>
                <a:cubicBezTo>
                  <a:pt x="2284" y="8133"/>
                  <a:pt x="2132" y="11004"/>
                  <a:pt x="2086" y="11866"/>
                </a:cubicBezTo>
                <a:lnTo>
                  <a:pt x="2004" y="13432"/>
                </a:lnTo>
                <a:lnTo>
                  <a:pt x="1787" y="13976"/>
                </a:lnTo>
                <a:cubicBezTo>
                  <a:pt x="1668" y="14276"/>
                  <a:pt x="1492" y="14893"/>
                  <a:pt x="1397" y="15347"/>
                </a:cubicBezTo>
                <a:cubicBezTo>
                  <a:pt x="1227" y="16159"/>
                  <a:pt x="906" y="18421"/>
                  <a:pt x="906" y="18799"/>
                </a:cubicBezTo>
                <a:cubicBezTo>
                  <a:pt x="906" y="19095"/>
                  <a:pt x="820" y="19150"/>
                  <a:pt x="776" y="18882"/>
                </a:cubicBezTo>
                <a:cubicBezTo>
                  <a:pt x="739" y="18652"/>
                  <a:pt x="688" y="17638"/>
                  <a:pt x="408" y="11484"/>
                </a:cubicBezTo>
                <a:cubicBezTo>
                  <a:pt x="337" y="9925"/>
                  <a:pt x="232" y="7655"/>
                  <a:pt x="175" y="6441"/>
                </a:cubicBezTo>
                <a:lnTo>
                  <a:pt x="71" y="4235"/>
                </a:lnTo>
                <a:lnTo>
                  <a:pt x="364" y="3620"/>
                </a:lnTo>
                <a:cubicBezTo>
                  <a:pt x="1279" y="1705"/>
                  <a:pt x="2265" y="275"/>
                  <a:pt x="2567" y="364"/>
                </a:cubicBezTo>
                <a:close/>
                <a:moveTo>
                  <a:pt x="7816" y="3508"/>
                </a:moveTo>
                <a:cubicBezTo>
                  <a:pt x="8106" y="3512"/>
                  <a:pt x="8409" y="3585"/>
                  <a:pt x="8457" y="3695"/>
                </a:cubicBezTo>
                <a:cubicBezTo>
                  <a:pt x="8516" y="3830"/>
                  <a:pt x="8478" y="4109"/>
                  <a:pt x="8126" y="6092"/>
                </a:cubicBezTo>
                <a:cubicBezTo>
                  <a:pt x="7906" y="7328"/>
                  <a:pt x="7708" y="8395"/>
                  <a:pt x="7685" y="8464"/>
                </a:cubicBezTo>
                <a:cubicBezTo>
                  <a:pt x="7662" y="8532"/>
                  <a:pt x="7494" y="8774"/>
                  <a:pt x="7313" y="9000"/>
                </a:cubicBezTo>
                <a:cubicBezTo>
                  <a:pt x="7132" y="9225"/>
                  <a:pt x="6890" y="9574"/>
                  <a:pt x="6774" y="9776"/>
                </a:cubicBezTo>
                <a:cubicBezTo>
                  <a:pt x="6519" y="10219"/>
                  <a:pt x="6482" y="10127"/>
                  <a:pt x="6557" y="9236"/>
                </a:cubicBezTo>
                <a:cubicBezTo>
                  <a:pt x="6584" y="8913"/>
                  <a:pt x="6629" y="8299"/>
                  <a:pt x="6657" y="7874"/>
                </a:cubicBezTo>
                <a:cubicBezTo>
                  <a:pt x="6685" y="7449"/>
                  <a:pt x="6747" y="6581"/>
                  <a:pt x="6794" y="5947"/>
                </a:cubicBezTo>
                <a:cubicBezTo>
                  <a:pt x="6841" y="5312"/>
                  <a:pt x="6881" y="4681"/>
                  <a:pt x="6881" y="4543"/>
                </a:cubicBezTo>
                <a:cubicBezTo>
                  <a:pt x="6881" y="4210"/>
                  <a:pt x="7144" y="3686"/>
                  <a:pt x="7366" y="3579"/>
                </a:cubicBezTo>
                <a:cubicBezTo>
                  <a:pt x="7473" y="3527"/>
                  <a:pt x="7642" y="3506"/>
                  <a:pt x="7816" y="3508"/>
                </a:cubicBezTo>
                <a:close/>
                <a:moveTo>
                  <a:pt x="4925" y="4667"/>
                </a:moveTo>
                <a:cubicBezTo>
                  <a:pt x="4929" y="4663"/>
                  <a:pt x="4936" y="4663"/>
                  <a:pt x="4943" y="4667"/>
                </a:cubicBezTo>
                <a:cubicBezTo>
                  <a:pt x="4986" y="4691"/>
                  <a:pt x="5079" y="4861"/>
                  <a:pt x="5222" y="5174"/>
                </a:cubicBezTo>
                <a:cubicBezTo>
                  <a:pt x="5704" y="6228"/>
                  <a:pt x="6038" y="6283"/>
                  <a:pt x="6457" y="5382"/>
                </a:cubicBezTo>
                <a:cubicBezTo>
                  <a:pt x="6656" y="4953"/>
                  <a:pt x="6702" y="4890"/>
                  <a:pt x="6726" y="5033"/>
                </a:cubicBezTo>
                <a:cubicBezTo>
                  <a:pt x="6751" y="5180"/>
                  <a:pt x="6602" y="7611"/>
                  <a:pt x="6360" y="10969"/>
                </a:cubicBezTo>
                <a:cubicBezTo>
                  <a:pt x="6326" y="11450"/>
                  <a:pt x="6278" y="12204"/>
                  <a:pt x="6255" y="12643"/>
                </a:cubicBezTo>
                <a:cubicBezTo>
                  <a:pt x="6211" y="13474"/>
                  <a:pt x="6134" y="13854"/>
                  <a:pt x="5963" y="14096"/>
                </a:cubicBezTo>
                <a:cubicBezTo>
                  <a:pt x="5907" y="14175"/>
                  <a:pt x="5801" y="14264"/>
                  <a:pt x="5726" y="14292"/>
                </a:cubicBezTo>
                <a:cubicBezTo>
                  <a:pt x="5603" y="14338"/>
                  <a:pt x="5017" y="14154"/>
                  <a:pt x="4866" y="14022"/>
                </a:cubicBezTo>
                <a:cubicBezTo>
                  <a:pt x="4816" y="13978"/>
                  <a:pt x="4807" y="13659"/>
                  <a:pt x="4819" y="12389"/>
                </a:cubicBezTo>
                <a:cubicBezTo>
                  <a:pt x="4874" y="6699"/>
                  <a:pt x="4898" y="4818"/>
                  <a:pt x="4915" y="4692"/>
                </a:cubicBezTo>
                <a:cubicBezTo>
                  <a:pt x="4917" y="4680"/>
                  <a:pt x="4920" y="4671"/>
                  <a:pt x="4925" y="4667"/>
                </a:cubicBezTo>
                <a:close/>
                <a:moveTo>
                  <a:pt x="15437" y="5839"/>
                </a:moveTo>
                <a:cubicBezTo>
                  <a:pt x="15400" y="5842"/>
                  <a:pt x="15363" y="5852"/>
                  <a:pt x="15326" y="5863"/>
                </a:cubicBezTo>
                <a:cubicBezTo>
                  <a:pt x="14655" y="6066"/>
                  <a:pt x="14052" y="6881"/>
                  <a:pt x="12957" y="9066"/>
                </a:cubicBezTo>
                <a:cubicBezTo>
                  <a:pt x="12544" y="9891"/>
                  <a:pt x="12482" y="10097"/>
                  <a:pt x="12609" y="10208"/>
                </a:cubicBezTo>
                <a:cubicBezTo>
                  <a:pt x="12654" y="10248"/>
                  <a:pt x="12779" y="10056"/>
                  <a:pt x="12963" y="9664"/>
                </a:cubicBezTo>
                <a:cubicBezTo>
                  <a:pt x="14321" y="6767"/>
                  <a:pt x="15256" y="5742"/>
                  <a:pt x="15916" y="6424"/>
                </a:cubicBezTo>
                <a:cubicBezTo>
                  <a:pt x="16170" y="6687"/>
                  <a:pt x="16678" y="7794"/>
                  <a:pt x="17193" y="9216"/>
                </a:cubicBezTo>
                <a:cubicBezTo>
                  <a:pt x="17782" y="10841"/>
                  <a:pt x="18141" y="11677"/>
                  <a:pt x="18355" y="11911"/>
                </a:cubicBezTo>
                <a:cubicBezTo>
                  <a:pt x="18601" y="12180"/>
                  <a:pt x="18940" y="12122"/>
                  <a:pt x="19143" y="11783"/>
                </a:cubicBezTo>
                <a:cubicBezTo>
                  <a:pt x="19225" y="11645"/>
                  <a:pt x="19421" y="11182"/>
                  <a:pt x="19578" y="10753"/>
                </a:cubicBezTo>
                <a:cubicBezTo>
                  <a:pt x="19962" y="9698"/>
                  <a:pt x="20079" y="9577"/>
                  <a:pt x="20709" y="9577"/>
                </a:cubicBezTo>
                <a:cubicBezTo>
                  <a:pt x="20983" y="9577"/>
                  <a:pt x="21297" y="9616"/>
                  <a:pt x="21405" y="9664"/>
                </a:cubicBezTo>
                <a:cubicBezTo>
                  <a:pt x="21582" y="9743"/>
                  <a:pt x="21600" y="9734"/>
                  <a:pt x="21586" y="9565"/>
                </a:cubicBezTo>
                <a:cubicBezTo>
                  <a:pt x="21562" y="9288"/>
                  <a:pt x="21005" y="9085"/>
                  <a:pt x="20494" y="9170"/>
                </a:cubicBezTo>
                <a:cubicBezTo>
                  <a:pt x="19961" y="9258"/>
                  <a:pt x="19794" y="9468"/>
                  <a:pt x="19385" y="10553"/>
                </a:cubicBezTo>
                <a:cubicBezTo>
                  <a:pt x="19067" y="11399"/>
                  <a:pt x="18850" y="11778"/>
                  <a:pt x="18682" y="11787"/>
                </a:cubicBezTo>
                <a:cubicBezTo>
                  <a:pt x="18432" y="11800"/>
                  <a:pt x="18119" y="11156"/>
                  <a:pt x="17375" y="9112"/>
                </a:cubicBezTo>
                <a:cubicBezTo>
                  <a:pt x="16465" y="6610"/>
                  <a:pt x="15986" y="5783"/>
                  <a:pt x="15437" y="5839"/>
                </a:cubicBezTo>
                <a:close/>
                <a:moveTo>
                  <a:pt x="10685" y="6586"/>
                </a:moveTo>
                <a:cubicBezTo>
                  <a:pt x="10654" y="6630"/>
                  <a:pt x="10637" y="6840"/>
                  <a:pt x="10645" y="7089"/>
                </a:cubicBezTo>
                <a:lnTo>
                  <a:pt x="10660" y="7517"/>
                </a:lnTo>
                <a:lnTo>
                  <a:pt x="9980" y="7567"/>
                </a:lnTo>
                <a:lnTo>
                  <a:pt x="9303" y="7616"/>
                </a:lnTo>
                <a:lnTo>
                  <a:pt x="9303" y="8804"/>
                </a:lnTo>
                <a:lnTo>
                  <a:pt x="9303" y="9988"/>
                </a:lnTo>
                <a:lnTo>
                  <a:pt x="9958" y="10038"/>
                </a:lnTo>
                <a:lnTo>
                  <a:pt x="10614" y="10092"/>
                </a:lnTo>
                <a:lnTo>
                  <a:pt x="10629" y="10453"/>
                </a:lnTo>
                <a:cubicBezTo>
                  <a:pt x="10636" y="10652"/>
                  <a:pt x="10651" y="10869"/>
                  <a:pt x="10662" y="10939"/>
                </a:cubicBezTo>
                <a:cubicBezTo>
                  <a:pt x="10672" y="11010"/>
                  <a:pt x="10696" y="11072"/>
                  <a:pt x="10715" y="11072"/>
                </a:cubicBezTo>
                <a:cubicBezTo>
                  <a:pt x="10781" y="11072"/>
                  <a:pt x="11680" y="8961"/>
                  <a:pt x="11680" y="8804"/>
                </a:cubicBezTo>
                <a:cubicBezTo>
                  <a:pt x="11680" y="8570"/>
                  <a:pt x="10750" y="6496"/>
                  <a:pt x="10685" y="6586"/>
                </a:cubicBezTo>
                <a:close/>
                <a:moveTo>
                  <a:pt x="5342" y="21490"/>
                </a:moveTo>
                <a:cubicBezTo>
                  <a:pt x="5321" y="21490"/>
                  <a:pt x="5301" y="21497"/>
                  <a:pt x="5285" y="21511"/>
                </a:cubicBezTo>
                <a:cubicBezTo>
                  <a:pt x="5254" y="21540"/>
                  <a:pt x="5280" y="21565"/>
                  <a:pt x="5342" y="21565"/>
                </a:cubicBezTo>
                <a:cubicBezTo>
                  <a:pt x="5404" y="21565"/>
                  <a:pt x="5429" y="21540"/>
                  <a:pt x="5398" y="21511"/>
                </a:cubicBezTo>
                <a:cubicBezTo>
                  <a:pt x="5383" y="21497"/>
                  <a:pt x="5362" y="21490"/>
                  <a:pt x="5342" y="2149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6" name="ArUco correspondences"/>
          <p:cNvSpPr txBox="1"/>
          <p:nvPr/>
        </p:nvSpPr>
        <p:spPr>
          <a:xfrm>
            <a:off x="1654279" y="5359268"/>
            <a:ext cx="3611751" cy="39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i="1"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ArUco correspondences</a:t>
            </a:r>
          </a:p>
        </p:txBody>
      </p:sp>
      <p:sp>
        <p:nvSpPr>
          <p:cNvPr id="137" name="Minimize rotation and translation"/>
          <p:cNvSpPr txBox="1"/>
          <p:nvPr/>
        </p:nvSpPr>
        <p:spPr>
          <a:xfrm>
            <a:off x="6470981" y="5359268"/>
            <a:ext cx="5209669" cy="39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i="1"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Minimize rotation and translation</a:t>
            </a:r>
          </a:p>
        </p:txBody>
      </p:sp>
      <p:pic>
        <p:nvPicPr>
          <p:cNvPr id="138" name="Bildschirmfoto 2020-02-03 um 17.03.54.png" descr="Bildschirmfoto 2020-02-03 um 17.03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920" y="2008389"/>
            <a:ext cx="5614470" cy="2841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al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Goal</a:t>
            </a:r>
          </a:p>
        </p:txBody>
      </p:sp>
      <p:sp>
        <p:nvSpPr>
          <p:cNvPr id="51" name="Frame Fusion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Frame Fusion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5. Calibration via Procrustes and Bundle Adjustment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 defTabSz="435784">
              <a:tabLst>
                <a:tab pos="698500" algn="l"/>
                <a:tab pos="1397000" algn="l"/>
                <a:tab pos="2095500" algn="l"/>
                <a:tab pos="2806700" algn="l"/>
                <a:tab pos="3505200" algn="l"/>
                <a:tab pos="4203700" algn="l"/>
                <a:tab pos="4914900" algn="l"/>
                <a:tab pos="5613400" algn="l"/>
                <a:tab pos="6311900" algn="l"/>
                <a:tab pos="7010400" algn="l"/>
                <a:tab pos="7721600" algn="l"/>
                <a:tab pos="8420100" algn="l"/>
              </a:tabLst>
              <a:defRPr sz="4268"/>
            </a:lvl1pPr>
          </a:lstStyle>
          <a:p>
            <a:pPr/>
            <a:r>
              <a:t>5. Calibration via Procrustes and Bundle Adjustment</a:t>
            </a:r>
          </a:p>
        </p:txBody>
      </p:sp>
      <p:sp>
        <p:nvSpPr>
          <p:cNvPr id="141" name="Minimize re-projection error (bundle adjustment)"/>
          <p:cNvSpPr txBox="1"/>
          <p:nvPr>
            <p:ph type="body" sz="quarter" idx="1"/>
          </p:nvPr>
        </p:nvSpPr>
        <p:spPr>
          <a:xfrm>
            <a:off x="476249" y="942975"/>
            <a:ext cx="11258552" cy="871538"/>
          </a:xfrm>
          <a:prstGeom prst="rect">
            <a:avLst/>
          </a:prstGeom>
        </p:spPr>
        <p:txBody>
          <a:bodyPr lIns="0" tIns="0" rIns="0" bIns="0"/>
          <a:lstStyle>
            <a:lvl1pPr marL="374315" indent="-374315">
              <a:buSzPct val="100000"/>
              <a:buAutoNum type="arabicPeriod" startA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Minimize re-projection error (bundle adjustment)</a:t>
            </a:r>
          </a:p>
        </p:txBody>
      </p:sp>
      <p:pic>
        <p:nvPicPr>
          <p:cNvPr id="142" name="Bildschirmfoto 2020-02-03 um 14.30.52.png" descr="Bildschirmfoto 2020-02-03 um 14.30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9330" y="1613044"/>
            <a:ext cx="5390527" cy="4053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5. Calibration via Procrustes, Bundle Adjustment and ICP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 defTabSz="399843">
              <a:tabLst>
                <a:tab pos="635000" algn="l"/>
                <a:tab pos="1282700" algn="l"/>
                <a:tab pos="1930400" algn="l"/>
                <a:tab pos="2565400" algn="l"/>
                <a:tab pos="3213100" algn="l"/>
                <a:tab pos="3860800" algn="l"/>
                <a:tab pos="4508500" algn="l"/>
                <a:tab pos="5143500" algn="l"/>
                <a:tab pos="5791200" algn="l"/>
                <a:tab pos="6438900" algn="l"/>
                <a:tab pos="7086600" algn="l"/>
                <a:tab pos="7721600" algn="l"/>
              </a:tabLst>
              <a:defRPr sz="3916"/>
            </a:lvl1pPr>
          </a:lstStyle>
          <a:p>
            <a:pPr/>
            <a:r>
              <a:t>5. Calibration via Procrustes, Bundle Adjustment and ICP</a:t>
            </a:r>
          </a:p>
        </p:txBody>
      </p:sp>
      <p:sp>
        <p:nvSpPr>
          <p:cNvPr id="145" name="Run ICP for further refinement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>
            <a:lvl1pPr marL="374315" indent="-374315">
              <a:buSzPct val="100000"/>
              <a:buAutoNum type="arabicPeriod" startAt="3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Run ICP for further refinement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6. Fusion into Voxelgrid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6. Fusion into Voxelgrid</a:t>
            </a:r>
          </a:p>
        </p:txBody>
      </p:sp>
      <p:sp>
        <p:nvSpPr>
          <p:cNvPr id="148" name="Calculate TSDF values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Calculate TSDF values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Fuse aligned points into Voxelgrid</a:t>
            </a:r>
          </a:p>
        </p:txBody>
      </p:sp>
      <p:pic>
        <p:nvPicPr>
          <p:cNvPr id="14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0181" y="2248227"/>
            <a:ext cx="5070688" cy="3466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7. Compute Marching Cubes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7. Compute Marching Cubes</a:t>
            </a:r>
          </a:p>
        </p:txBody>
      </p:sp>
      <p:sp>
        <p:nvSpPr>
          <p:cNvPr id="152" name="Text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</a:p>
        </p:txBody>
      </p:sp>
      <p:pic>
        <p:nvPicPr>
          <p:cNvPr id="153" name="Bildschirmfoto 2020-02-03 um 16.59.05.png" descr="Bildschirmfoto 2020-02-03 um 16.59.05.png"/>
          <p:cNvPicPr>
            <a:picLocks noChangeAspect="1"/>
          </p:cNvPicPr>
          <p:nvPr/>
        </p:nvPicPr>
        <p:blipFill>
          <a:blip r:embed="rId2">
            <a:extLst/>
          </a:blip>
          <a:srcRect l="48839" t="31251" r="0" b="0"/>
          <a:stretch>
            <a:fillRect/>
          </a:stretch>
        </p:blipFill>
        <p:spPr>
          <a:xfrm>
            <a:off x="2786657" y="1585714"/>
            <a:ext cx="6618567" cy="3669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7. Compute Marching Cubes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7. Compute Marching Cubes</a:t>
            </a:r>
          </a:p>
        </p:txBody>
      </p:sp>
      <p:sp>
        <p:nvSpPr>
          <p:cNvPr id="156" name="Text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uture work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Future work</a:t>
            </a:r>
          </a:p>
        </p:txBody>
      </p:sp>
      <p:sp>
        <p:nvSpPr>
          <p:cNvPr id="159" name="ICP to further improve Calibration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ICP to further improve Calibration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Edge Enhancements and artifact reduction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Implementation Details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Implementation Details</a:t>
            </a:r>
          </a:p>
        </p:txBody>
      </p:sp>
      <p:sp>
        <p:nvSpPr>
          <p:cNvPr id="162" name="Librealsense API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Librealsense API 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Camera communication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Post-processing filters: Hole-filling, Depth threshold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RGB and Depth alignment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OpenCV for ChArUco corner detection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OpenGL Rendering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OpenGL Shading Language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Immediate Mode GUI (imgui) for UX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mplementation Details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Implementation Details</a:t>
            </a:r>
          </a:p>
        </p:txBody>
      </p:sp>
      <p:sp>
        <p:nvSpPr>
          <p:cNvPr id="165" name="Custom implementation of Procrustes, Bundle Adjustment and ICP using Ceres solver and Eigen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Custom implementation of Procrustes, Bundle Adjustment and ICP using Ceres solver and Eigen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Custom implementation of Marching Cubes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Not used: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Point Cloud Library (PCL)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CUDA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DirectX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mplementation Details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Implementation Details</a:t>
            </a:r>
          </a:p>
        </p:txBody>
      </p:sp>
      <p:sp>
        <p:nvSpPr>
          <p:cNvPr id="168" name="Custom implementation of Procrustes, Bundle Adjustment and ICP using Ceres solver and Eigen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Custom implementation of Procrustes, Bundle Adjustment and ICP using Ceres solver and Eigen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Custom implementation of Marching Cubes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Not used: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Point Cloud Library (PCL)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CUDA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DirectX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Live Demo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Live Demo</a:t>
            </a:r>
          </a:p>
        </p:txBody>
      </p:sp>
      <p:sp>
        <p:nvSpPr>
          <p:cNvPr id="171" name="Please feel free to join us in our office for a Live Demonstration!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Please feel free to join us in our office for a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Live Demonstration</a:t>
            </a:r>
            <a:r>
              <a:t>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etup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Setup</a:t>
            </a:r>
          </a:p>
        </p:txBody>
      </p:sp>
      <p:sp>
        <p:nvSpPr>
          <p:cNvPr id="54" name="4x Intel RealSense Depth Camera D415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4x Intel RealSense Depth Camera D415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4x Tripods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USB Hub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USB Active Repeater Cables</a:t>
            </a:r>
          </a:p>
        </p:txBody>
      </p:sp>
      <p:pic>
        <p:nvPicPr>
          <p:cNvPr id="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3537" y="1477955"/>
            <a:ext cx="4751388" cy="4043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8183" t="11511" r="4888" b="15412"/>
          <a:stretch>
            <a:fillRect/>
          </a:stretch>
        </p:blipFill>
        <p:spPr>
          <a:xfrm>
            <a:off x="1467647" y="3602275"/>
            <a:ext cx="3416891" cy="1612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427" fill="norm" stroke="1" extrusionOk="0">
                <a:moveTo>
                  <a:pt x="18380" y="1"/>
                </a:moveTo>
                <a:cubicBezTo>
                  <a:pt x="18350" y="-8"/>
                  <a:pt x="18312" y="30"/>
                  <a:pt x="18253" y="107"/>
                </a:cubicBezTo>
                <a:cubicBezTo>
                  <a:pt x="18081" y="327"/>
                  <a:pt x="17854" y="346"/>
                  <a:pt x="17794" y="144"/>
                </a:cubicBezTo>
                <a:cubicBezTo>
                  <a:pt x="17706" y="-155"/>
                  <a:pt x="17182" y="138"/>
                  <a:pt x="17145" y="507"/>
                </a:cubicBezTo>
                <a:cubicBezTo>
                  <a:pt x="17123" y="733"/>
                  <a:pt x="16521" y="1011"/>
                  <a:pt x="16251" y="919"/>
                </a:cubicBezTo>
                <a:cubicBezTo>
                  <a:pt x="16077" y="859"/>
                  <a:pt x="16016" y="887"/>
                  <a:pt x="16031" y="1024"/>
                </a:cubicBezTo>
                <a:cubicBezTo>
                  <a:pt x="16045" y="1155"/>
                  <a:pt x="15645" y="1430"/>
                  <a:pt x="14728" y="1921"/>
                </a:cubicBezTo>
                <a:cubicBezTo>
                  <a:pt x="14000" y="2310"/>
                  <a:pt x="13367" y="2599"/>
                  <a:pt x="13321" y="2564"/>
                </a:cubicBezTo>
                <a:cubicBezTo>
                  <a:pt x="13274" y="2529"/>
                  <a:pt x="13219" y="2562"/>
                  <a:pt x="13198" y="2633"/>
                </a:cubicBezTo>
                <a:cubicBezTo>
                  <a:pt x="13165" y="2744"/>
                  <a:pt x="11562" y="3613"/>
                  <a:pt x="11174" y="3729"/>
                </a:cubicBezTo>
                <a:cubicBezTo>
                  <a:pt x="11097" y="3753"/>
                  <a:pt x="10989" y="3809"/>
                  <a:pt x="10931" y="3856"/>
                </a:cubicBezTo>
                <a:cubicBezTo>
                  <a:pt x="10599" y="4130"/>
                  <a:pt x="9980" y="4360"/>
                  <a:pt x="9771" y="4288"/>
                </a:cubicBezTo>
                <a:cubicBezTo>
                  <a:pt x="9598" y="4229"/>
                  <a:pt x="9536" y="4257"/>
                  <a:pt x="9551" y="4389"/>
                </a:cubicBezTo>
                <a:cubicBezTo>
                  <a:pt x="9565" y="4515"/>
                  <a:pt x="8933" y="4908"/>
                  <a:pt x="7525" y="5649"/>
                </a:cubicBezTo>
                <a:cubicBezTo>
                  <a:pt x="6399" y="6241"/>
                  <a:pt x="5457" y="6718"/>
                  <a:pt x="5433" y="6709"/>
                </a:cubicBezTo>
                <a:cubicBezTo>
                  <a:pt x="5410" y="6700"/>
                  <a:pt x="5343" y="6737"/>
                  <a:pt x="5285" y="6788"/>
                </a:cubicBezTo>
                <a:cubicBezTo>
                  <a:pt x="5228" y="6839"/>
                  <a:pt x="4477" y="7246"/>
                  <a:pt x="3615" y="7695"/>
                </a:cubicBezTo>
                <a:cubicBezTo>
                  <a:pt x="2752" y="8144"/>
                  <a:pt x="1887" y="8673"/>
                  <a:pt x="1691" y="8871"/>
                </a:cubicBezTo>
                <a:cubicBezTo>
                  <a:pt x="1496" y="9069"/>
                  <a:pt x="1316" y="9235"/>
                  <a:pt x="1293" y="9235"/>
                </a:cubicBezTo>
                <a:cubicBezTo>
                  <a:pt x="1270" y="9235"/>
                  <a:pt x="1101" y="9579"/>
                  <a:pt x="917" y="9999"/>
                </a:cubicBezTo>
                <a:cubicBezTo>
                  <a:pt x="734" y="10420"/>
                  <a:pt x="517" y="10903"/>
                  <a:pt x="439" y="11075"/>
                </a:cubicBezTo>
                <a:cubicBezTo>
                  <a:pt x="360" y="11247"/>
                  <a:pt x="307" y="11445"/>
                  <a:pt x="319" y="11518"/>
                </a:cubicBezTo>
                <a:cubicBezTo>
                  <a:pt x="330" y="11591"/>
                  <a:pt x="271" y="11885"/>
                  <a:pt x="188" y="12167"/>
                </a:cubicBezTo>
                <a:cubicBezTo>
                  <a:pt x="70" y="12568"/>
                  <a:pt x="29" y="12975"/>
                  <a:pt x="5" y="14034"/>
                </a:cubicBezTo>
                <a:cubicBezTo>
                  <a:pt x="-11" y="14779"/>
                  <a:pt x="9" y="15583"/>
                  <a:pt x="48" y="15816"/>
                </a:cubicBezTo>
                <a:cubicBezTo>
                  <a:pt x="96" y="16104"/>
                  <a:pt x="94" y="16288"/>
                  <a:pt x="46" y="16391"/>
                </a:cubicBezTo>
                <a:cubicBezTo>
                  <a:pt x="-32" y="16554"/>
                  <a:pt x="116" y="17445"/>
                  <a:pt x="221" y="17445"/>
                </a:cubicBezTo>
                <a:cubicBezTo>
                  <a:pt x="252" y="17445"/>
                  <a:pt x="369" y="17655"/>
                  <a:pt x="481" y="17915"/>
                </a:cubicBezTo>
                <a:cubicBezTo>
                  <a:pt x="594" y="18175"/>
                  <a:pt x="687" y="18326"/>
                  <a:pt x="687" y="18252"/>
                </a:cubicBezTo>
                <a:cubicBezTo>
                  <a:pt x="687" y="18179"/>
                  <a:pt x="781" y="18308"/>
                  <a:pt x="895" y="18537"/>
                </a:cubicBezTo>
                <a:cubicBezTo>
                  <a:pt x="1008" y="18766"/>
                  <a:pt x="1081" y="19021"/>
                  <a:pt x="1057" y="19101"/>
                </a:cubicBezTo>
                <a:cubicBezTo>
                  <a:pt x="1032" y="19187"/>
                  <a:pt x="1048" y="19202"/>
                  <a:pt x="1098" y="19138"/>
                </a:cubicBezTo>
                <a:cubicBezTo>
                  <a:pt x="1145" y="19076"/>
                  <a:pt x="1296" y="19189"/>
                  <a:pt x="1446" y="19397"/>
                </a:cubicBezTo>
                <a:cubicBezTo>
                  <a:pt x="1798" y="19887"/>
                  <a:pt x="2746" y="20874"/>
                  <a:pt x="3084" y="21105"/>
                </a:cubicBezTo>
                <a:cubicBezTo>
                  <a:pt x="3233" y="21207"/>
                  <a:pt x="3517" y="21335"/>
                  <a:pt x="3713" y="21390"/>
                </a:cubicBezTo>
                <a:cubicBezTo>
                  <a:pt x="3908" y="21445"/>
                  <a:pt x="4102" y="21438"/>
                  <a:pt x="4143" y="21374"/>
                </a:cubicBezTo>
                <a:cubicBezTo>
                  <a:pt x="4185" y="21310"/>
                  <a:pt x="4670" y="21039"/>
                  <a:pt x="5223" y="20768"/>
                </a:cubicBezTo>
                <a:cubicBezTo>
                  <a:pt x="5922" y="20424"/>
                  <a:pt x="6330" y="20293"/>
                  <a:pt x="6568" y="20341"/>
                </a:cubicBezTo>
                <a:cubicBezTo>
                  <a:pt x="6863" y="20400"/>
                  <a:pt x="6904" y="20375"/>
                  <a:pt x="6866" y="20166"/>
                </a:cubicBezTo>
                <a:cubicBezTo>
                  <a:pt x="6807" y="19842"/>
                  <a:pt x="7108" y="19605"/>
                  <a:pt x="7422" y="19729"/>
                </a:cubicBezTo>
                <a:cubicBezTo>
                  <a:pt x="7597" y="19798"/>
                  <a:pt x="7655" y="19772"/>
                  <a:pt x="7640" y="19634"/>
                </a:cubicBezTo>
                <a:cubicBezTo>
                  <a:pt x="7615" y="19404"/>
                  <a:pt x="8190" y="19021"/>
                  <a:pt x="8374" y="19143"/>
                </a:cubicBezTo>
                <a:cubicBezTo>
                  <a:pt x="8447" y="19193"/>
                  <a:pt x="8538" y="19138"/>
                  <a:pt x="8584" y="19017"/>
                </a:cubicBezTo>
                <a:cubicBezTo>
                  <a:pt x="8629" y="18900"/>
                  <a:pt x="9261" y="18463"/>
                  <a:pt x="9989" y="18047"/>
                </a:cubicBezTo>
                <a:cubicBezTo>
                  <a:pt x="10718" y="17630"/>
                  <a:pt x="11476" y="17189"/>
                  <a:pt x="11673" y="17066"/>
                </a:cubicBezTo>
                <a:cubicBezTo>
                  <a:pt x="11869" y="16943"/>
                  <a:pt x="12104" y="16823"/>
                  <a:pt x="12196" y="16802"/>
                </a:cubicBezTo>
                <a:cubicBezTo>
                  <a:pt x="12289" y="16781"/>
                  <a:pt x="12404" y="16716"/>
                  <a:pt x="12452" y="16654"/>
                </a:cubicBezTo>
                <a:cubicBezTo>
                  <a:pt x="12681" y="16357"/>
                  <a:pt x="14470" y="15446"/>
                  <a:pt x="14711" y="15505"/>
                </a:cubicBezTo>
                <a:cubicBezTo>
                  <a:pt x="14909" y="15554"/>
                  <a:pt x="15002" y="15497"/>
                  <a:pt x="15094" y="15278"/>
                </a:cubicBezTo>
                <a:cubicBezTo>
                  <a:pt x="15238" y="14938"/>
                  <a:pt x="16233" y="14307"/>
                  <a:pt x="16472" y="14403"/>
                </a:cubicBezTo>
                <a:cubicBezTo>
                  <a:pt x="16563" y="14439"/>
                  <a:pt x="16632" y="14403"/>
                  <a:pt x="16624" y="14324"/>
                </a:cubicBezTo>
                <a:cubicBezTo>
                  <a:pt x="16608" y="14157"/>
                  <a:pt x="16986" y="13896"/>
                  <a:pt x="17075" y="14012"/>
                </a:cubicBezTo>
                <a:cubicBezTo>
                  <a:pt x="17108" y="14055"/>
                  <a:pt x="17117" y="14154"/>
                  <a:pt x="17095" y="14229"/>
                </a:cubicBezTo>
                <a:cubicBezTo>
                  <a:pt x="17073" y="14304"/>
                  <a:pt x="17088" y="14366"/>
                  <a:pt x="17130" y="14366"/>
                </a:cubicBezTo>
                <a:cubicBezTo>
                  <a:pt x="17173" y="14366"/>
                  <a:pt x="17199" y="14256"/>
                  <a:pt x="17188" y="14123"/>
                </a:cubicBezTo>
                <a:cubicBezTo>
                  <a:pt x="17167" y="13872"/>
                  <a:pt x="17507" y="13590"/>
                  <a:pt x="18666" y="12905"/>
                </a:cubicBezTo>
                <a:cubicBezTo>
                  <a:pt x="18953" y="12735"/>
                  <a:pt x="19378" y="12458"/>
                  <a:pt x="19608" y="12288"/>
                </a:cubicBezTo>
                <a:cubicBezTo>
                  <a:pt x="19838" y="12118"/>
                  <a:pt x="20079" y="11973"/>
                  <a:pt x="20146" y="11966"/>
                </a:cubicBezTo>
                <a:cubicBezTo>
                  <a:pt x="20213" y="11960"/>
                  <a:pt x="20269" y="11908"/>
                  <a:pt x="20269" y="11850"/>
                </a:cubicBezTo>
                <a:cubicBezTo>
                  <a:pt x="20269" y="11793"/>
                  <a:pt x="20471" y="11317"/>
                  <a:pt x="20717" y="10796"/>
                </a:cubicBezTo>
                <a:cubicBezTo>
                  <a:pt x="20964" y="10274"/>
                  <a:pt x="21144" y="9807"/>
                  <a:pt x="21118" y="9752"/>
                </a:cubicBezTo>
                <a:cubicBezTo>
                  <a:pt x="21092" y="9696"/>
                  <a:pt x="21129" y="9554"/>
                  <a:pt x="21203" y="9440"/>
                </a:cubicBezTo>
                <a:cubicBezTo>
                  <a:pt x="21277" y="9327"/>
                  <a:pt x="21319" y="9198"/>
                  <a:pt x="21296" y="9150"/>
                </a:cubicBezTo>
                <a:cubicBezTo>
                  <a:pt x="21242" y="9037"/>
                  <a:pt x="21376" y="8200"/>
                  <a:pt x="21494" y="7911"/>
                </a:cubicBezTo>
                <a:cubicBezTo>
                  <a:pt x="21545" y="7786"/>
                  <a:pt x="21568" y="7557"/>
                  <a:pt x="21564" y="7326"/>
                </a:cubicBezTo>
                <a:cubicBezTo>
                  <a:pt x="21560" y="7095"/>
                  <a:pt x="21530" y="6861"/>
                  <a:pt x="21474" y="6714"/>
                </a:cubicBezTo>
                <a:cubicBezTo>
                  <a:pt x="21433" y="6609"/>
                  <a:pt x="21377" y="6312"/>
                  <a:pt x="21351" y="6055"/>
                </a:cubicBezTo>
                <a:cubicBezTo>
                  <a:pt x="21325" y="5798"/>
                  <a:pt x="21215" y="5323"/>
                  <a:pt x="21105" y="5006"/>
                </a:cubicBezTo>
                <a:cubicBezTo>
                  <a:pt x="20961" y="4585"/>
                  <a:pt x="20927" y="4385"/>
                  <a:pt x="20983" y="4267"/>
                </a:cubicBezTo>
                <a:cubicBezTo>
                  <a:pt x="21079" y="4064"/>
                  <a:pt x="21028" y="3946"/>
                  <a:pt x="20825" y="3914"/>
                </a:cubicBezTo>
                <a:cubicBezTo>
                  <a:pt x="20721" y="3897"/>
                  <a:pt x="20637" y="3736"/>
                  <a:pt x="20577" y="3434"/>
                </a:cubicBezTo>
                <a:cubicBezTo>
                  <a:pt x="20487" y="2983"/>
                  <a:pt x="20355" y="2669"/>
                  <a:pt x="20249" y="2654"/>
                </a:cubicBezTo>
                <a:cubicBezTo>
                  <a:pt x="20174" y="2643"/>
                  <a:pt x="19851" y="1821"/>
                  <a:pt x="19851" y="1641"/>
                </a:cubicBezTo>
                <a:cubicBezTo>
                  <a:pt x="19851" y="1498"/>
                  <a:pt x="19645" y="1311"/>
                  <a:pt x="19420" y="1246"/>
                </a:cubicBezTo>
                <a:cubicBezTo>
                  <a:pt x="19356" y="1227"/>
                  <a:pt x="19223" y="1075"/>
                  <a:pt x="19122" y="908"/>
                </a:cubicBezTo>
                <a:cubicBezTo>
                  <a:pt x="19021" y="741"/>
                  <a:pt x="18846" y="560"/>
                  <a:pt x="18733" y="507"/>
                </a:cubicBezTo>
                <a:cubicBezTo>
                  <a:pt x="18621" y="455"/>
                  <a:pt x="18497" y="305"/>
                  <a:pt x="18460" y="170"/>
                </a:cubicBezTo>
                <a:cubicBezTo>
                  <a:pt x="18433" y="67"/>
                  <a:pt x="18411" y="10"/>
                  <a:pt x="18380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Volumetric Capture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Volumetric Capture</a:t>
            </a:r>
          </a:p>
        </p:txBody>
      </p:sp>
      <p:sp>
        <p:nvSpPr>
          <p:cNvPr id="174" name="Thank you! Questions?"/>
          <p:cNvSpPr txBox="1"/>
          <p:nvPr/>
        </p:nvSpPr>
        <p:spPr>
          <a:xfrm>
            <a:off x="2111354" y="2982622"/>
            <a:ext cx="7969292" cy="89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indent="107950">
              <a:buClr>
                <a:srgbClr val="000000"/>
              </a:buClr>
              <a:buFont typeface="Wingdings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6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Thank you!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ipeline Overview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Pipeline Overview</a:t>
            </a:r>
          </a:p>
        </p:txBody>
      </p:sp>
      <p:sp>
        <p:nvSpPr>
          <p:cNvPr id="177" name="RGB and depth frame capture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RGB and depth frame capture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Post-Processing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Align RGB and depth frame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ChArUco Board detection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Callibration via Procrustes, Bundle Adjustment and ICP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Fusion into Voxelgrid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Compute Marching Cubes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etup Problems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Setup Problems</a:t>
            </a:r>
          </a:p>
        </p:txBody>
      </p:sp>
      <p:sp>
        <p:nvSpPr>
          <p:cNvPr id="59" name="4x cameras are not working with single USB-Hub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4x cameras are not working with single USB-Hub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Multiple Repeater Cables not working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Therefore, 3x cameras only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peline Overview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Pipeline Overview</a:t>
            </a:r>
          </a:p>
        </p:txBody>
      </p:sp>
      <p:sp>
        <p:nvSpPr>
          <p:cNvPr id="62" name="RGB and depth frame capture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RGB and depth frame capture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Post-Processing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Align RGB and depth frame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ChArUco Board detection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Callibration via Procrustes, Bundle Adjustment and ICP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Fusion into Voxelgrid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Compute Marching Cubes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. RGB and depth frame capture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1. RGB and depth frame capture</a:t>
            </a:r>
          </a:p>
        </p:txBody>
      </p:sp>
      <p:sp>
        <p:nvSpPr>
          <p:cNvPr id="65" name="1280x720 active stereo depth"/>
          <p:cNvSpPr txBox="1"/>
          <p:nvPr>
            <p:ph type="body" sz="quarter" idx="1"/>
          </p:nvPr>
        </p:nvSpPr>
        <p:spPr>
          <a:xfrm>
            <a:off x="898017" y="1414532"/>
            <a:ext cx="4823025" cy="376984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1280x720 active stereo depth</a:t>
            </a:r>
          </a:p>
        </p:txBody>
      </p:sp>
      <p:pic>
        <p:nvPicPr>
          <p:cNvPr id="66" name="color.PNG" descr="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8697" y="2284847"/>
            <a:ext cx="4685286" cy="3158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depth.PNG" descr="dep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6886" y="2284847"/>
            <a:ext cx="4685287" cy="3158621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1920x1080 RGB resolution"/>
          <p:cNvSpPr txBox="1"/>
          <p:nvPr/>
        </p:nvSpPr>
        <p:spPr>
          <a:xfrm>
            <a:off x="6663776" y="1414532"/>
            <a:ext cx="4575128" cy="37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431800" indent="-323850">
              <a:spcBef>
                <a:spcPts val="1400"/>
              </a:spcBef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1920x1080 RGB resolution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1. RGB and depth frame capture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1. RGB and depth frame capture</a:t>
            </a:r>
          </a:p>
        </p:txBody>
      </p:sp>
      <p:sp>
        <p:nvSpPr>
          <p:cNvPr id="71" name="1280x720 active stereo depth"/>
          <p:cNvSpPr txBox="1"/>
          <p:nvPr>
            <p:ph type="body" sz="quarter" idx="1"/>
          </p:nvPr>
        </p:nvSpPr>
        <p:spPr>
          <a:xfrm>
            <a:off x="6364208" y="1326076"/>
            <a:ext cx="4823025" cy="376984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1280x720 active stereo depth</a:t>
            </a:r>
          </a:p>
        </p:txBody>
      </p:sp>
      <p:sp>
        <p:nvSpPr>
          <p:cNvPr id="72" name="1920x1080 RGB resolution"/>
          <p:cNvSpPr txBox="1"/>
          <p:nvPr/>
        </p:nvSpPr>
        <p:spPr>
          <a:xfrm>
            <a:off x="1004767" y="1326076"/>
            <a:ext cx="4575127" cy="37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431800" indent="-323850">
              <a:spcBef>
                <a:spcPts val="1400"/>
              </a:spcBef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1920x1080 RGB resolution</a:t>
            </a:r>
          </a:p>
        </p:txBody>
      </p:sp>
      <p:pic>
        <p:nvPicPr>
          <p:cNvPr id="73" name="rgb_raw_Color.png" descr="rgb_raw_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292" y="2153586"/>
            <a:ext cx="5102822" cy="2870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depth_raw_Depth.png" descr="depth_raw_Dep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1886" y="2150250"/>
            <a:ext cx="5102822" cy="2870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2. Post-Processing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2. Post-Processing</a:t>
            </a:r>
          </a:p>
        </p:txBody>
      </p:sp>
      <p:sp>
        <p:nvSpPr>
          <p:cNvPr id="77" name="2.2 Threshold Filter"/>
          <p:cNvSpPr txBox="1"/>
          <p:nvPr>
            <p:ph type="body" sz="quarter" idx="1"/>
          </p:nvPr>
        </p:nvSpPr>
        <p:spPr>
          <a:xfrm>
            <a:off x="6301556" y="1787743"/>
            <a:ext cx="2795588" cy="3918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2.2 Threshold Filter</a:t>
            </a:r>
          </a:p>
        </p:txBody>
      </p:sp>
      <p:pic>
        <p:nvPicPr>
          <p:cNvPr id="78" name="depth_threshold_Depth.png" descr="depth_threshold_Dep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7869" y="2418286"/>
            <a:ext cx="3622963" cy="2037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depth_raw_Depth.png" descr="depth_raw_Dep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1168" y="2734411"/>
            <a:ext cx="2498964" cy="1405667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2.1 Raw Input"/>
          <p:cNvSpPr txBox="1"/>
          <p:nvPr/>
        </p:nvSpPr>
        <p:spPr>
          <a:xfrm>
            <a:off x="2909620" y="1787743"/>
            <a:ext cx="2042060" cy="39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2.1 Raw Input</a:t>
            </a:r>
          </a:p>
        </p:txBody>
      </p:sp>
      <p:sp>
        <p:nvSpPr>
          <p:cNvPr id="81" name="Linie"/>
          <p:cNvSpPr/>
          <p:nvPr/>
        </p:nvSpPr>
        <p:spPr>
          <a:xfrm>
            <a:off x="5194335" y="1983675"/>
            <a:ext cx="864566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librealsense"/>
          <p:cNvSpPr txBox="1"/>
          <p:nvPr/>
        </p:nvSpPr>
        <p:spPr>
          <a:xfrm>
            <a:off x="6678320" y="4806992"/>
            <a:ext cx="2042061" cy="39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i="1" sz="2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i="0">
                <a:latin typeface="Calibri"/>
                <a:ea typeface="Calibri"/>
                <a:cs typeface="Calibri"/>
                <a:sym typeface="Calibri"/>
              </a:defRPr>
            </a:pPr>
            <a:r>
              <a:rPr i="1">
                <a:latin typeface="+mn-lt"/>
                <a:ea typeface="+mn-ea"/>
                <a:cs typeface="+mn-cs"/>
                <a:sym typeface="Helvetica"/>
              </a:rPr>
              <a:t>librealsense</a:t>
            </a:r>
          </a:p>
        </p:txBody>
      </p:sp>
      <p:sp>
        <p:nvSpPr>
          <p:cNvPr id="83" name="Camera"/>
          <p:cNvSpPr txBox="1"/>
          <p:nvPr/>
        </p:nvSpPr>
        <p:spPr>
          <a:xfrm>
            <a:off x="2909620" y="4806992"/>
            <a:ext cx="2042060" cy="39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i="1" sz="2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Camera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2. Post-Processing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2. Post-Processing</a:t>
            </a:r>
          </a:p>
        </p:txBody>
      </p:sp>
      <p:sp>
        <p:nvSpPr>
          <p:cNvPr id="86" name="2.2 Threshold Filter"/>
          <p:cNvSpPr txBox="1"/>
          <p:nvPr>
            <p:ph type="body" sz="quarter" idx="1"/>
          </p:nvPr>
        </p:nvSpPr>
        <p:spPr>
          <a:xfrm>
            <a:off x="4136206" y="2094770"/>
            <a:ext cx="2795588" cy="3918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2.2 Threshold Filter</a:t>
            </a:r>
          </a:p>
        </p:txBody>
      </p:sp>
      <p:pic>
        <p:nvPicPr>
          <p:cNvPr id="87" name="depth_threshold_Depth.png" descr="depth_threshold_Dep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2519" y="2725313"/>
            <a:ext cx="3622963" cy="2037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depth_raw_Depth.png" descr="depth_raw_Dep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818" y="3041438"/>
            <a:ext cx="2498964" cy="1405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depth_hole_filling_Depth.png" descr="depth_hole_filling_Dept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3219" y="2725313"/>
            <a:ext cx="3622963" cy="2037917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2.3 Hole-Filling Filter"/>
          <p:cNvSpPr txBox="1"/>
          <p:nvPr/>
        </p:nvSpPr>
        <p:spPr>
          <a:xfrm>
            <a:off x="8364443" y="2094770"/>
            <a:ext cx="3000514" cy="39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2.3 Hole-Filling Filter</a:t>
            </a:r>
          </a:p>
        </p:txBody>
      </p:sp>
      <p:sp>
        <p:nvSpPr>
          <p:cNvPr id="91" name="2.1 Raw Input"/>
          <p:cNvSpPr txBox="1"/>
          <p:nvPr/>
        </p:nvSpPr>
        <p:spPr>
          <a:xfrm>
            <a:off x="744270" y="2094770"/>
            <a:ext cx="2042060" cy="39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2.1 Raw Input</a:t>
            </a:r>
          </a:p>
        </p:txBody>
      </p:sp>
      <p:sp>
        <p:nvSpPr>
          <p:cNvPr id="92" name="Linie"/>
          <p:cNvSpPr/>
          <p:nvPr/>
        </p:nvSpPr>
        <p:spPr>
          <a:xfrm>
            <a:off x="3028985" y="2290702"/>
            <a:ext cx="864566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Linie"/>
          <p:cNvSpPr/>
          <p:nvPr/>
        </p:nvSpPr>
        <p:spPr>
          <a:xfrm>
            <a:off x="7215836" y="2290702"/>
            <a:ext cx="864565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librealsense"/>
          <p:cNvSpPr txBox="1"/>
          <p:nvPr/>
        </p:nvSpPr>
        <p:spPr>
          <a:xfrm>
            <a:off x="4512970" y="5114020"/>
            <a:ext cx="2042061" cy="391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i="1" sz="2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i="0">
                <a:latin typeface="Calibri"/>
                <a:ea typeface="Calibri"/>
                <a:cs typeface="Calibri"/>
                <a:sym typeface="Calibri"/>
              </a:defRPr>
            </a:pPr>
            <a:r>
              <a:rPr i="1">
                <a:latin typeface="+mn-lt"/>
                <a:ea typeface="+mn-ea"/>
                <a:cs typeface="+mn-cs"/>
                <a:sym typeface="Helvetica"/>
              </a:rPr>
              <a:t>librealsense</a:t>
            </a:r>
          </a:p>
        </p:txBody>
      </p:sp>
      <p:sp>
        <p:nvSpPr>
          <p:cNvPr id="95" name="librealsense"/>
          <p:cNvSpPr txBox="1"/>
          <p:nvPr/>
        </p:nvSpPr>
        <p:spPr>
          <a:xfrm>
            <a:off x="8843670" y="5114020"/>
            <a:ext cx="2042061" cy="391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i="1" sz="2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i="0">
                <a:latin typeface="Calibri"/>
                <a:ea typeface="Calibri"/>
                <a:cs typeface="Calibri"/>
                <a:sym typeface="Calibri"/>
              </a:defRPr>
            </a:pPr>
            <a:r>
              <a:rPr i="1">
                <a:latin typeface="+mn-lt"/>
                <a:ea typeface="+mn-ea"/>
                <a:cs typeface="+mn-cs"/>
                <a:sym typeface="Helvetica"/>
              </a:rPr>
              <a:t>librealsense</a:t>
            </a:r>
          </a:p>
        </p:txBody>
      </p:sp>
      <p:sp>
        <p:nvSpPr>
          <p:cNvPr id="96" name="Camera"/>
          <p:cNvSpPr txBox="1"/>
          <p:nvPr/>
        </p:nvSpPr>
        <p:spPr>
          <a:xfrm>
            <a:off x="744270" y="5114020"/>
            <a:ext cx="2042060" cy="391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ctr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i="1" sz="2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Camera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